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5" r:id="rId2"/>
    <p:sldId id="332" r:id="rId3"/>
    <p:sldId id="446" r:id="rId4"/>
    <p:sldId id="447" r:id="rId5"/>
    <p:sldId id="386" r:id="rId6"/>
    <p:sldId id="365" r:id="rId7"/>
    <p:sldId id="401" r:id="rId8"/>
    <p:sldId id="366" r:id="rId9"/>
    <p:sldId id="367" r:id="rId10"/>
    <p:sldId id="448" r:id="rId11"/>
    <p:sldId id="449" r:id="rId12"/>
    <p:sldId id="450" r:id="rId13"/>
    <p:sldId id="451" r:id="rId14"/>
    <p:sldId id="453" r:id="rId15"/>
    <p:sldId id="454" r:id="rId16"/>
    <p:sldId id="293" r:id="rId17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5113" autoAdjust="0"/>
  </p:normalViewPr>
  <p:slideViewPr>
    <p:cSldViewPr>
      <p:cViewPr>
        <p:scale>
          <a:sx n="72" d="100"/>
          <a:sy n="72" d="100"/>
        </p:scale>
        <p:origin x="-132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9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3"/>
          </a:xfrm>
          <a:prstGeom prst="rect">
            <a:avLst/>
          </a:prstGeom>
        </p:spPr>
        <p:txBody>
          <a:bodyPr vert="horz" lIns="95120" tIns="47559" rIns="95120" bIns="47559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3" y="0"/>
            <a:ext cx="2929837" cy="498853"/>
          </a:xfrm>
          <a:prstGeom prst="rect">
            <a:avLst/>
          </a:prstGeom>
        </p:spPr>
        <p:txBody>
          <a:bodyPr vert="horz" lIns="95120" tIns="47559" rIns="95120" bIns="47559" rtlCol="0"/>
          <a:lstStyle>
            <a:lvl1pPr algn="r">
              <a:defRPr sz="1300"/>
            </a:lvl1pPr>
          </a:lstStyle>
          <a:p>
            <a:fld id="{53620AB2-3411-4EC1-8C03-58E9DE60D0A6}" type="datetimeFigureOut">
              <a:rPr lang="ru-RU" smtClean="0"/>
              <a:t>23.04.2018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3662"/>
            <a:ext cx="2929837" cy="498851"/>
          </a:xfrm>
          <a:prstGeom prst="rect">
            <a:avLst/>
          </a:prstGeom>
        </p:spPr>
        <p:txBody>
          <a:bodyPr vert="horz" lIns="95120" tIns="47559" rIns="95120" bIns="47559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3" y="9443662"/>
            <a:ext cx="2929837" cy="498851"/>
          </a:xfrm>
          <a:prstGeom prst="rect">
            <a:avLst/>
          </a:prstGeom>
        </p:spPr>
        <p:txBody>
          <a:bodyPr vert="horz" lIns="95120" tIns="47559" rIns="95120" bIns="47559" rtlCol="0" anchor="b"/>
          <a:lstStyle>
            <a:lvl1pPr algn="r">
              <a:defRPr sz="1300"/>
            </a:lvl1pPr>
          </a:lstStyle>
          <a:p>
            <a:fld id="{C4EA67F8-3925-41E5-8C12-E5A0633E6A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208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7"/>
          </a:xfrm>
          <a:prstGeom prst="rect">
            <a:avLst/>
          </a:prstGeom>
        </p:spPr>
        <p:txBody>
          <a:bodyPr vert="horz" lIns="95120" tIns="47559" rIns="95120" bIns="47559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3" y="0"/>
            <a:ext cx="2929837" cy="497127"/>
          </a:xfrm>
          <a:prstGeom prst="rect">
            <a:avLst/>
          </a:prstGeom>
        </p:spPr>
        <p:txBody>
          <a:bodyPr vert="horz" lIns="95120" tIns="47559" rIns="95120" bIns="47559" rtlCol="0"/>
          <a:lstStyle>
            <a:lvl1pPr algn="r">
              <a:defRPr sz="1300"/>
            </a:lvl1pPr>
          </a:lstStyle>
          <a:p>
            <a:fld id="{BC0EC411-EC8F-46E1-8F01-FA4DC5E6D94E}" type="datetimeFigureOut">
              <a:rPr lang="ru-RU" smtClean="0"/>
              <a:t>23.04.2018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20" tIns="47559" rIns="95120" bIns="4755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2"/>
          </a:xfrm>
          <a:prstGeom prst="rect">
            <a:avLst/>
          </a:prstGeom>
        </p:spPr>
        <p:txBody>
          <a:bodyPr vert="horz" lIns="95120" tIns="47559" rIns="95120" bIns="4755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7127"/>
          </a:xfrm>
          <a:prstGeom prst="rect">
            <a:avLst/>
          </a:prstGeom>
        </p:spPr>
        <p:txBody>
          <a:bodyPr vert="horz" lIns="95120" tIns="47559" rIns="95120" bIns="47559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3" y="9443662"/>
            <a:ext cx="2929837" cy="497127"/>
          </a:xfrm>
          <a:prstGeom prst="rect">
            <a:avLst/>
          </a:prstGeom>
        </p:spPr>
        <p:txBody>
          <a:bodyPr vert="horz" lIns="95120" tIns="47559" rIns="95120" bIns="47559" rtlCol="0" anchor="b"/>
          <a:lstStyle>
            <a:lvl1pPr algn="r">
              <a:defRPr sz="1300"/>
            </a:lvl1pPr>
          </a:lstStyle>
          <a:p>
            <a:fld id="{B1E264B2-0561-4624-A9FF-F1422A0F85E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96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264B2-0561-4624-A9FF-F1422A0F85E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629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A57A-5DBF-4A8E-AA78-F1C47F62C21A}" type="datetime1">
              <a:rPr lang="ru-RU" smtClean="0"/>
              <a:t>23.04.2018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543C-D714-4D8E-ACBC-C9CAE1481648}" type="datetime1">
              <a:rPr lang="ru-RU" smtClean="0"/>
              <a:t>23.04.2018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24D8-0723-4A1C-B4DF-4D02B44CA5B9}" type="datetime1">
              <a:rPr lang="ru-RU" smtClean="0"/>
              <a:t>23.04.2018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55D4-BA15-4A98-856F-6144B15D275E}" type="datetime1">
              <a:rPr lang="ru-RU" smtClean="0"/>
              <a:t>23.04.2018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6CC8-159B-4658-B973-83BF384304A1}" type="datetime1">
              <a:rPr lang="ru-RU" smtClean="0"/>
              <a:t>23.04.2018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05CF-036F-4940-93BE-2163DE4929F8}" type="datetime1">
              <a:rPr lang="ru-RU" smtClean="0"/>
              <a:t>23.04.2018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1BF-9BDE-47B9-8CED-6235954A453A}" type="datetime1">
              <a:rPr lang="ru-RU" smtClean="0"/>
              <a:t>23.04.2018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1902-48E0-44E5-9D4C-8EA992FD9F64}" type="datetime1">
              <a:rPr lang="ru-RU" smtClean="0"/>
              <a:t>23.04.2018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0F21-E23A-4A4C-9CDE-1F433989A128}" type="datetime1">
              <a:rPr lang="ru-RU" smtClean="0"/>
              <a:t>23.04.2018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2ECB-B9CE-4A28-85D6-35012D3A7F66}" type="datetime1">
              <a:rPr lang="ru-RU" smtClean="0"/>
              <a:t>23.04.2018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274E-21B2-437F-A925-E4132E7810D1}" type="datetime1">
              <a:rPr lang="ru-RU" smtClean="0"/>
              <a:t>23.04.2018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9A7C3-43FA-4CA6-AE71-678E6B2958B1}" type="datetime1">
              <a:rPr lang="ru-RU" smtClean="0"/>
              <a:t>23.04.2018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7925" y="153988"/>
            <a:ext cx="6911975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  <a:t>Федеральная служба по надзору в сфере здравоохранения</a:t>
            </a:r>
            <a:b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Территориальный орган Росздравнадзора </a:t>
            </a:r>
            <a:b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по Самарской области</a:t>
            </a:r>
          </a:p>
        </p:txBody>
      </p:sp>
      <p:pic>
        <p:nvPicPr>
          <p:cNvPr id="7" name="Рисунок 5" descr="gerb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2875"/>
            <a:ext cx="10953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53988"/>
            <a:ext cx="1025525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1520" y="1556793"/>
            <a:ext cx="8781749" cy="486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Публичное обсуждение правоприменительной практики ТО Росздравнадзора по Самарской области</a:t>
            </a:r>
            <a:endParaRPr lang="ru-RU" altLang="ru-RU" sz="2000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за 1 квартал 2018 года</a:t>
            </a:r>
          </a:p>
          <a:p>
            <a:endParaRPr lang="ru-RU" altLang="ru-RU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ru-RU" altLang="ru-RU" sz="1600" b="1" dirty="0" smtClean="0">
                <a:solidFill>
                  <a:srgbClr val="00297A"/>
                </a:solidFill>
                <a:latin typeface="Times New Roman" pitchFamily="18" charset="0"/>
              </a:rPr>
              <a:t>Заместитель начальника отдела</a:t>
            </a:r>
          </a:p>
          <a:p>
            <a:r>
              <a:rPr lang="ru-RU" altLang="ru-RU" sz="1600" b="1" dirty="0" smtClean="0">
                <a:solidFill>
                  <a:srgbClr val="00297A"/>
                </a:solidFill>
                <a:latin typeface="Times New Roman" pitchFamily="18" charset="0"/>
              </a:rPr>
              <a:t>контроля и надзора за обращением</a:t>
            </a:r>
          </a:p>
          <a:p>
            <a:r>
              <a:rPr lang="ru-RU" altLang="ru-RU" sz="1600" b="1" dirty="0">
                <a:solidFill>
                  <a:srgbClr val="00297A"/>
                </a:solidFill>
                <a:latin typeface="Times New Roman" pitchFamily="18" charset="0"/>
              </a:rPr>
              <a:t>л</a:t>
            </a:r>
            <a:r>
              <a:rPr lang="ru-RU" altLang="ru-RU" sz="1600" b="1" dirty="0" smtClean="0">
                <a:solidFill>
                  <a:srgbClr val="00297A"/>
                </a:solidFill>
                <a:latin typeface="Times New Roman" pitchFamily="18" charset="0"/>
              </a:rPr>
              <a:t>екарственных средств</a:t>
            </a:r>
          </a:p>
          <a:p>
            <a:r>
              <a:rPr lang="ru-RU" altLang="ru-RU" sz="1600" b="1" dirty="0" smtClean="0">
                <a:solidFill>
                  <a:srgbClr val="00297A"/>
                </a:solidFill>
                <a:latin typeface="Times New Roman" pitchFamily="18" charset="0"/>
              </a:rPr>
              <a:t>и изделий медицинского</a:t>
            </a:r>
          </a:p>
          <a:p>
            <a:r>
              <a:rPr lang="ru-RU" altLang="ru-RU" sz="1600" b="1" dirty="0">
                <a:solidFill>
                  <a:srgbClr val="00297A"/>
                </a:solidFill>
                <a:latin typeface="Times New Roman" pitchFamily="18" charset="0"/>
              </a:rPr>
              <a:t>н</a:t>
            </a:r>
            <a:r>
              <a:rPr lang="ru-RU" altLang="ru-RU" sz="1600" b="1" dirty="0" smtClean="0">
                <a:solidFill>
                  <a:srgbClr val="00297A"/>
                </a:solidFill>
                <a:latin typeface="Times New Roman" pitchFamily="18" charset="0"/>
              </a:rPr>
              <a:t>азначения</a:t>
            </a:r>
          </a:p>
          <a:p>
            <a:r>
              <a:rPr lang="ru-RU" altLang="ru-RU" sz="1600" b="1" dirty="0" err="1" smtClean="0">
                <a:solidFill>
                  <a:srgbClr val="00297A"/>
                </a:solidFill>
                <a:latin typeface="Times New Roman" pitchFamily="18" charset="0"/>
              </a:rPr>
              <a:t>Калимуллова</a:t>
            </a:r>
            <a:r>
              <a:rPr lang="ru-RU" altLang="ru-RU" sz="1600" b="1" dirty="0" smtClean="0">
                <a:solidFill>
                  <a:srgbClr val="00297A"/>
                </a:solidFill>
                <a:latin typeface="Times New Roman" pitchFamily="18" charset="0"/>
              </a:rPr>
              <a:t> Е.А.</a:t>
            </a:r>
          </a:p>
          <a:p>
            <a:endParaRPr lang="ru-RU" altLang="ru-RU" sz="2000" b="1" dirty="0" smtClean="0">
              <a:solidFill>
                <a:srgbClr val="00297A"/>
              </a:solidFill>
              <a:latin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851275" y="6394450"/>
            <a:ext cx="1619250" cy="25241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4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2018г.</a:t>
            </a:r>
            <a:endParaRPr lang="ru-RU" sz="14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4368958"/>
            <a:ext cx="2520279" cy="2151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://znakdoctor.ru.images.1c-bitrix-cdn.ru/upload/iblock/b4b/b4b76c350a5b7f8d59cad38683acc50a.jpg?147522932722632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215" y="4368958"/>
            <a:ext cx="2393054" cy="228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91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7925" y="153988"/>
            <a:ext cx="6911975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  <a:t>Федеральная служба по надзору в сфере здравоохранения</a:t>
            </a:r>
            <a:b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Территориальный орган Росздравнадзора </a:t>
            </a:r>
            <a:b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по Самарской области</a:t>
            </a:r>
          </a:p>
        </p:txBody>
      </p:sp>
      <p:pic>
        <p:nvPicPr>
          <p:cNvPr id="7" name="Рисунок 5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2875"/>
            <a:ext cx="10953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53988"/>
            <a:ext cx="1025525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1520" y="1270000"/>
            <a:ext cx="8781749" cy="539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628801"/>
            <a:ext cx="819363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лекарственном обеспечении препаратами  под определенными торговыми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наименованиями.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11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составляют обращения, касающиеся обеспечения под определенными торговыми наименованиями. "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Приказ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</a:rPr>
              <a:t>Росздравнадзора от 15.02.2017 №1071</a:t>
            </a:r>
          </a:p>
          <a:p>
            <a:pPr algn="ctr">
              <a:spcBef>
                <a:spcPct val="0"/>
              </a:spcBef>
            </a:pPr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</a:rPr>
              <a:t>«Об утверждении Порядка осуществления </a:t>
            </a:r>
            <a:r>
              <a:rPr lang="ru-RU" altLang="ru-RU" sz="2000" b="1" dirty="0" err="1">
                <a:solidFill>
                  <a:srgbClr val="FF0000"/>
                </a:solidFill>
                <a:latin typeface="Times New Roman" pitchFamily="18" charset="0"/>
              </a:rPr>
              <a:t>фармаконадзора</a:t>
            </a:r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</a:rPr>
              <a:t>»</a:t>
            </a: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Случаи индивидуальной непереносимости, явившиеся основанием для выписки ЛП по ТН в рамках программ льготного лекарственного обеспечения, подлежат направлению врачебными комиссиями, в порядке, определенном приказом Минздрава России от 05 мая 2012 №502н «Об утверждении порядка создания и деятельности врачебной комиссии медицинской организации» в течении 5 рабочих дней с даты выписки соответствующего ЛП.</a:t>
            </a: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40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7925" y="153988"/>
            <a:ext cx="6911975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  <a:t>Федеральная служба по надзору в сфере здравоохранения</a:t>
            </a:r>
            <a:b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Территориальный орган Росздравнадзора </a:t>
            </a:r>
            <a:b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по Самарской области</a:t>
            </a:r>
          </a:p>
        </p:txBody>
      </p:sp>
      <p:pic>
        <p:nvPicPr>
          <p:cNvPr id="7" name="Рисунок 5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2875"/>
            <a:ext cx="10953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53988"/>
            <a:ext cx="1025525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1520" y="1270000"/>
            <a:ext cx="8781749" cy="539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628801"/>
            <a:ext cx="819363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обеспечении медицинскими изделиями 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тест-полоски, иглы для шприц ручек, шприц-ручки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42 % от количества обращений пациентов, страдающих сахарным диабетом, составляют обращения по вопросам обеспечения медицинскими изделиями. 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сохранения социальных гарантий и недопущения ущемления социальных прав указанной категории граждан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 предусмотрено обеспечение больных данной категории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для диагностики,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шприц-ручками, иглами для шприц-ручек. 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7925" y="153988"/>
            <a:ext cx="6911975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  <a:t>Федеральная служба по надзору в сфере здравоохранения</a:t>
            </a:r>
            <a:b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Территориальный орган Росздравнадзора </a:t>
            </a:r>
            <a:b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по Самарской области</a:t>
            </a:r>
          </a:p>
        </p:txBody>
      </p:sp>
      <p:pic>
        <p:nvPicPr>
          <p:cNvPr id="7" name="Рисунок 5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2875"/>
            <a:ext cx="10953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53988"/>
            <a:ext cx="1025525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1520" y="1270000"/>
            <a:ext cx="8781749" cy="539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628801"/>
            <a:ext cx="819363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№890 от 30.07.1994г.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«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государственной поддержке развития медицинской промышленности и улучшения обеспечения населения и учреждений здравоохранения лекарственными средствами и изделиями медицинского назначения»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22.10.2016г. №2229-р «Перечень медицинских изделий, отпускаемых по рецептам на медицинские изделия при предоставлении набора социальных услуг». 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35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7925" y="153988"/>
            <a:ext cx="6911975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  <a:t>Федеральная служба по надзору в сфере здравоохранения</a:t>
            </a:r>
            <a:b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Территориальный орган Росздравнадзора </a:t>
            </a:r>
            <a:b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по Самарской области</a:t>
            </a:r>
          </a:p>
        </p:txBody>
      </p:sp>
      <p:pic>
        <p:nvPicPr>
          <p:cNvPr id="7" name="Рисунок 5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2875"/>
            <a:ext cx="10953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53988"/>
            <a:ext cx="1025525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1520" y="1270000"/>
            <a:ext cx="8781749" cy="539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270001"/>
            <a:ext cx="833764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номенклатурной классификации медицинских изделий,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 algn="just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Иглы инсулиновые - игла-скарификатор автоматическая (код вида медицинского изделия - 216340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Тест-полоски для определения содержания глюкозы в крови - система мониторинга глюкозы, в крови для домашнего использования (использования) у постели больного в целях диагностики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vitro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(код вида медицинского изделия - 300680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Шприц-ручка -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автоинъектор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инсулина стандартный, со сменным картриджем (код вида медицинского изделия - 136320).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34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7925" y="153988"/>
            <a:ext cx="6911975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  <a:t>Федеральная служба по надзору в сфере здравоохранения</a:t>
            </a:r>
            <a:b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Территориальный орган Росздравнадзора </a:t>
            </a:r>
            <a:b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по Самарской области</a:t>
            </a:r>
          </a:p>
        </p:txBody>
      </p:sp>
      <p:pic>
        <p:nvPicPr>
          <p:cNvPr id="7" name="Рисунок 5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2875"/>
            <a:ext cx="10953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53988"/>
            <a:ext cx="1025525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1520" y="1270000"/>
            <a:ext cx="8781749" cy="539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270001"/>
            <a:ext cx="833764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отказ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обеспечении пациентов, отказавшихся от получения НСУ в пользу денежного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 </a:t>
            </a:r>
          </a:p>
          <a:p>
            <a:pPr algn="just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На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год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Самарской области количество отказников составило 76,6%  (сохранили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23,4%). </a:t>
            </a:r>
          </a:p>
          <a:p>
            <a:pPr algn="just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За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2018 года – доля обращений  составляет    8,5% </a:t>
            </a:r>
          </a:p>
        </p:txBody>
      </p:sp>
    </p:spTree>
    <p:extLst>
      <p:ext uri="{BB962C8B-B14F-4D97-AF65-F5344CB8AC3E}">
        <p14:creationId xmlns:p14="http://schemas.microsoft.com/office/powerpoint/2010/main" val="195803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7925" y="153988"/>
            <a:ext cx="6911975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  <a:t>Федеральная служба по надзору в сфере здравоохранения</a:t>
            </a:r>
            <a:b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Территориальный орган Росздравнадзора </a:t>
            </a:r>
            <a:b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по Самарской области</a:t>
            </a:r>
          </a:p>
        </p:txBody>
      </p:sp>
      <p:pic>
        <p:nvPicPr>
          <p:cNvPr id="7" name="Рисунок 5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2875"/>
            <a:ext cx="10953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53988"/>
            <a:ext cx="1025525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1520" y="1270000"/>
            <a:ext cx="8781749" cy="539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270001"/>
            <a:ext cx="8337647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Лекарственное обеспечение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составляющая часть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медицинской  помощи.</a:t>
            </a:r>
          </a:p>
          <a:p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 перебоев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лекарственной терапии у хронических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больных  - возникновение острых состояний и рост числа 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госпитализаций.</a:t>
            </a:r>
          </a:p>
          <a:p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только то, чтобы пациент получил лекарство, 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а чтобы  прием был регулярный.</a:t>
            </a:r>
          </a:p>
        </p:txBody>
      </p:sp>
    </p:spTree>
    <p:extLst>
      <p:ext uri="{BB962C8B-B14F-4D97-AF65-F5344CB8AC3E}">
        <p14:creationId xmlns:p14="http://schemas.microsoft.com/office/powerpoint/2010/main" val="146740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192688"/>
          </a:xfrm>
          <a:noFill/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</a:t>
            </a:r>
            <a:r>
              <a:rPr lang="ru-RU" sz="5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samara@reg63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roszdravnadzor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samara_zdravnadz@mail.ru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2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Times New Roman" panose="02020603050405020304" pitchFamily="18" charset="0"/>
              </a:rPr>
              <a:t>тел</a:t>
            </a:r>
            <a:r>
              <a:rPr lang="ru-RU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Times New Roman" panose="02020603050405020304" pitchFamily="18" charset="0"/>
              </a:rPr>
              <a:t>.: </a:t>
            </a:r>
            <a:r>
              <a:rPr lang="ru-R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Times New Roman" panose="02020603050405020304" pitchFamily="18" charset="0"/>
              </a:rPr>
              <a:t>[</a:t>
            </a:r>
            <a:r>
              <a:rPr lang="en-US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Times New Roman" panose="02020603050405020304" pitchFamily="18" charset="0"/>
              </a:rPr>
              <a:t>846</a:t>
            </a:r>
            <a:r>
              <a:rPr lang="ru-R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Times New Roman" panose="02020603050405020304" pitchFamily="18" charset="0"/>
              </a:rPr>
              <a:t>] </a:t>
            </a:r>
            <a:r>
              <a:rPr lang="en-US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Times New Roman" panose="02020603050405020304" pitchFamily="18" charset="0"/>
              </a:rPr>
              <a:t>333</a:t>
            </a:r>
            <a:r>
              <a:rPr lang="ru-R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Times New Roman" panose="02020603050405020304" pitchFamily="18" charset="0"/>
              </a:rPr>
              <a:t>-</a:t>
            </a:r>
            <a:r>
              <a:rPr lang="en-US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Times New Roman" panose="02020603050405020304" pitchFamily="18" charset="0"/>
              </a:rPr>
              <a:t>20</a:t>
            </a:r>
            <a:r>
              <a:rPr lang="ru-R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Times New Roman" panose="02020603050405020304" pitchFamily="18" charset="0"/>
              </a:rPr>
              <a:t>-</a:t>
            </a:r>
            <a:r>
              <a:rPr lang="en-US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Times New Roman" panose="02020603050405020304" pitchFamily="18" charset="0"/>
              </a:rPr>
              <a:t>87</a:t>
            </a:r>
            <a:endParaRPr lang="ru-RU" sz="2600" b="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7020272" y="6237312"/>
            <a:ext cx="2895600" cy="365125"/>
          </a:xfrm>
        </p:spPr>
        <p:txBody>
          <a:bodyPr/>
          <a:lstStyle/>
          <a:p>
            <a:r>
              <a:rPr lang="ru-RU" dirty="0" smtClean="0"/>
              <a:t>14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8640"/>
            <a:ext cx="3744416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25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7925" y="153988"/>
            <a:ext cx="6911975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  <a:t>Федеральная служба по надзору в сфере здравоохранения</a:t>
            </a:r>
            <a:b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Территориальный орган Росздравнадзора </a:t>
            </a:r>
            <a:b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по Самарской области</a:t>
            </a:r>
          </a:p>
        </p:txBody>
      </p:sp>
      <p:pic>
        <p:nvPicPr>
          <p:cNvPr id="7" name="Рисунок 5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2875"/>
            <a:ext cx="10953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53988"/>
            <a:ext cx="1025525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1520" y="1556793"/>
            <a:ext cx="8781749" cy="486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</a:rPr>
              <a:t>Анализ рассмотрения обращений граждан в сфере охраны здоровья в части оказания лекарственной помощи, поступивших в ТО Росздравнадзора по Самарской области </a:t>
            </a:r>
          </a:p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alt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Профилактика </a:t>
            </a:r>
            <a:r>
              <a:rPr lang="ru-RU" altLang="ru-RU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выявляемых </a:t>
            </a:r>
            <a:r>
              <a:rPr lang="ru-RU" alt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правонарушений</a:t>
            </a:r>
          </a:p>
          <a:p>
            <a:pPr>
              <a:spcBef>
                <a:spcPct val="0"/>
              </a:spcBef>
            </a:pPr>
            <a:endParaRPr lang="ru-RU" altLang="ru-RU" sz="55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7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7925" y="153988"/>
            <a:ext cx="6911975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  <a:t>Федеральная служба по надзору в сфере здравоохранения</a:t>
            </a:r>
            <a:b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Территориальный орган Росздравнадзора </a:t>
            </a:r>
            <a:b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по Самарской области</a:t>
            </a:r>
          </a:p>
        </p:txBody>
      </p:sp>
      <p:pic>
        <p:nvPicPr>
          <p:cNvPr id="7" name="Рисунок 5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2875"/>
            <a:ext cx="10953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53988"/>
            <a:ext cx="1025525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1520" y="1556793"/>
            <a:ext cx="8781749" cy="486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3000" b="1" dirty="0">
                <a:solidFill>
                  <a:srgbClr val="FF0000"/>
                </a:solidFill>
                <a:latin typeface="Times New Roman" pitchFamily="18" charset="0"/>
              </a:rPr>
              <a:t>Нормативно-правовые акты, регулирующие обращение лекарственных средств </a:t>
            </a:r>
          </a:p>
          <a:p>
            <a:pPr>
              <a:spcBef>
                <a:spcPct val="0"/>
              </a:spcBef>
            </a:pPr>
            <a:endParaRPr lang="ru-RU" altLang="ru-RU" sz="36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           Федеральный 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</a:rPr>
              <a:t>закон от 02.05.2006 № 59-ФЗ  «О порядке рассмотрения обращений граждан Российской Федерации»</a:t>
            </a:r>
          </a:p>
          <a:p>
            <a:pPr algn="just">
              <a:spcBef>
                <a:spcPct val="0"/>
              </a:spcBef>
            </a:pPr>
            <a:endParaRPr lang="ru-RU" altLang="ru-RU" sz="24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          Федеральный 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</a:rPr>
              <a:t>закон  от  21.11.2011 г. № 323-ФЗ </a:t>
            </a:r>
            <a:endParaRPr lang="ru-RU" altLang="ru-RU" sz="24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     «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</a:rPr>
              <a:t>Об основах охраны здоровья граждан в Российской Федерации» </a:t>
            </a:r>
          </a:p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01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7925" y="153988"/>
            <a:ext cx="6911975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  <a:t>Федеральная служба по надзору в сфере здравоохранения</a:t>
            </a:r>
            <a:b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Территориальный орган Росздравнадзора </a:t>
            </a:r>
            <a:b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по Самарской области</a:t>
            </a:r>
          </a:p>
        </p:txBody>
      </p:sp>
      <p:pic>
        <p:nvPicPr>
          <p:cNvPr id="7" name="Рисунок 5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2875"/>
            <a:ext cx="10953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53988"/>
            <a:ext cx="1025525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1520" y="1556793"/>
            <a:ext cx="8781749" cy="486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           Федеральный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закон от 02.05.2006 № 59-ФЗ  «О порядке рассмотрения обращений граждан Российской Федерации»</a:t>
            </a:r>
          </a:p>
          <a:p>
            <a:pPr algn="just">
              <a:spcBef>
                <a:spcPct val="0"/>
              </a:spcBef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          </a:t>
            </a:r>
            <a:endParaRPr lang="ru-RU" alt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</a:rPr>
              <a:t>Государственный орган, орган местного самоуправления или должностное лицо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0"/>
              </a:spcBef>
            </a:pPr>
            <a:endParaRPr lang="ru-RU" altLang="ru-RU" sz="24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</a:rPr>
              <a:t>     1) обеспечивает объективное, всестороннее и своевременное рассмотрение обращения, в случае необходимости - с участием гражданина, направившего обращение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  <a:p>
            <a:pPr algn="just">
              <a:spcBef>
                <a:spcPct val="0"/>
              </a:spcBef>
            </a:pPr>
            <a:endParaRPr lang="ru-RU" altLang="ru-RU" sz="20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</a:rPr>
              <a:t>      2) запрашивает, в том числе в электронной форме, необходимые для рассмотрения обращения документы и материалы в других государственных органах, органах местного самоуправления и у иных должностных лиц</a:t>
            </a:r>
          </a:p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58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7925" y="153988"/>
            <a:ext cx="6911975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  <a:t>Федеральная служба по надзору в сфере здравоохранения</a:t>
            </a:r>
            <a:b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Территориальный орган Росздравнадзора </a:t>
            </a:r>
            <a:b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по Самарской области</a:t>
            </a:r>
          </a:p>
        </p:txBody>
      </p:sp>
      <p:pic>
        <p:nvPicPr>
          <p:cNvPr id="7" name="Рисунок 5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2875"/>
            <a:ext cx="10953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53988"/>
            <a:ext cx="1025525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1520" y="1419225"/>
            <a:ext cx="8781749" cy="5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</a:rPr>
              <a:t>             </a:t>
            </a: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1419225"/>
            <a:ext cx="6264696" cy="1001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Всего  в 1 квартале 2018 года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поступило 305 обращений</a:t>
            </a:r>
            <a:endParaRPr lang="ru-RU" sz="14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996952"/>
            <a:ext cx="388843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По вопросам лекарственного обеспечения – 35 обращений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32040" y="2996952"/>
            <a:ext cx="374441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качества лекарственных средств – 10 обращений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4725144"/>
            <a:ext cx="501885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Электронный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Письменное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Телефоны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«Горячей линии» 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Иным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способом	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156176" y="2996952"/>
            <a:ext cx="986408" cy="1058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2" idx="2"/>
          </p:cNvCxnSpPr>
          <p:nvPr/>
        </p:nvCxnSpPr>
        <p:spPr>
          <a:xfrm>
            <a:off x="4680012" y="2420888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2771800" y="2996952"/>
            <a:ext cx="50405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3" idx="0"/>
          </p:cNvCxnSpPr>
          <p:nvPr/>
        </p:nvCxnSpPr>
        <p:spPr>
          <a:xfrm flipH="1">
            <a:off x="2411760" y="2431740"/>
            <a:ext cx="664096" cy="565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4" idx="0"/>
          </p:cNvCxnSpPr>
          <p:nvPr/>
        </p:nvCxnSpPr>
        <p:spPr>
          <a:xfrm>
            <a:off x="6300192" y="2431740"/>
            <a:ext cx="504056" cy="565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90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7925" y="153988"/>
            <a:ext cx="6911975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  <a:t>Федеральная служба по надзору в сфере здравоохранения</a:t>
            </a:r>
            <a:b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Территориальный орган Росздравнадзора </a:t>
            </a:r>
            <a:b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по Самарской области</a:t>
            </a:r>
          </a:p>
        </p:txBody>
      </p:sp>
      <p:pic>
        <p:nvPicPr>
          <p:cNvPr id="7" name="Рисунок 5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2875"/>
            <a:ext cx="10953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53988"/>
            <a:ext cx="1025525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1520" y="1556793"/>
            <a:ext cx="8781749" cy="486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endParaRPr lang="ru-RU" alt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77925" y="1196753"/>
            <a:ext cx="68278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955147"/>
              </p:ext>
            </p:extLst>
          </p:nvPr>
        </p:nvGraphicFramePr>
        <p:xfrm>
          <a:off x="251521" y="1658418"/>
          <a:ext cx="8779767" cy="4867245"/>
        </p:xfrm>
        <a:graphic>
          <a:graphicData uri="http://schemas.openxmlformats.org/drawingml/2006/table">
            <a:tbl>
              <a:tblPr firstRow="1" firstCol="1" bandRow="1"/>
              <a:tblGrid>
                <a:gridCol w="933177"/>
                <a:gridCol w="1419407"/>
                <a:gridCol w="1484005"/>
                <a:gridCol w="1733668"/>
                <a:gridCol w="1607964"/>
                <a:gridCol w="1601546"/>
              </a:tblGrid>
              <a:tr h="762470"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обращений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R="32385"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21385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Источники поступления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pPr marR="32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Аппарат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Президента РФ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Минздрав РФ,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Росздравнадзор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Органы Прокуратуры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ТО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Росздравнадзора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кв. 2016 г.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кв. 2017г.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  (+7%)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431"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2018г.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 (+13%)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95388" y="1952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17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7925" y="153988"/>
            <a:ext cx="6911975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  <a:t>Федеральная служба по надзору в сфере здравоохранения</a:t>
            </a:r>
            <a:b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Территориальный орган Росздравнадзора </a:t>
            </a:r>
            <a:b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по Самарской области</a:t>
            </a:r>
          </a:p>
        </p:txBody>
      </p:sp>
      <p:pic>
        <p:nvPicPr>
          <p:cNvPr id="7" name="Рисунок 5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2875"/>
            <a:ext cx="10953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53988"/>
            <a:ext cx="1025525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1520" y="1270000"/>
            <a:ext cx="8781749" cy="5149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По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категориям заболеваний</a:t>
            </a:r>
          </a:p>
          <a:p>
            <a:pPr>
              <a:spcBef>
                <a:spcPct val="0"/>
              </a:spcBef>
            </a:pPr>
            <a:endParaRPr lang="ru-RU" altLang="ru-RU" sz="24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46175" y="25558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267263"/>
              </p:ext>
            </p:extLst>
          </p:nvPr>
        </p:nvGraphicFramePr>
        <p:xfrm>
          <a:off x="251521" y="1727931"/>
          <a:ext cx="8568952" cy="4742976"/>
        </p:xfrm>
        <a:graphic>
          <a:graphicData uri="http://schemas.openxmlformats.org/drawingml/2006/table">
            <a:tbl>
              <a:tblPr firstRow="1" firstCol="1" bandRow="1"/>
              <a:tblGrid>
                <a:gridCol w="1087333"/>
                <a:gridCol w="1576962"/>
                <a:gridCol w="1561477"/>
                <a:gridCol w="1462859"/>
                <a:gridCol w="1584176"/>
                <a:gridCol w="1296145"/>
              </a:tblGrid>
              <a:tr h="1197013"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обращений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Категория заболеваний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6987">
                <a:tc>
                  <a:txBody>
                    <a:bodyPr/>
                    <a:lstStyle/>
                    <a:p>
                      <a:pPr marR="32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Сахарный диабет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Количество/%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Бр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Астма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(количество/%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Онкозаб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(кол-во/ 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Иные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960"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кв. 2016 г.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(20%)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(14%)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(3%)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 (62%)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409"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кв. 2017г.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 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 (39%)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(3,2%)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(3,2%)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 (54,6%)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409"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кв.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35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 (34,3%)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(5,7%)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 (11,4 %)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 (48,6%)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68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7925" y="153988"/>
            <a:ext cx="6911975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  <a:t>Федеральная служба по надзору в сфере здравоохранения</a:t>
            </a:r>
            <a:b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Территориальный орган Росздравнадзора </a:t>
            </a:r>
            <a:b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по Самарской области</a:t>
            </a:r>
          </a:p>
        </p:txBody>
      </p:sp>
      <p:pic>
        <p:nvPicPr>
          <p:cNvPr id="7" name="Рисунок 5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2875"/>
            <a:ext cx="10953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53988"/>
            <a:ext cx="1025525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1520" y="1556793"/>
            <a:ext cx="8781749" cy="486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ct val="0"/>
              </a:spcBef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Анализ рассмотрения обращений.</a:t>
            </a:r>
          </a:p>
          <a:p>
            <a:pPr lvl="0">
              <a:spcBef>
                <a:spcPct val="0"/>
              </a:spcBef>
            </a:pPr>
            <a:endParaRPr lang="ru-RU" altLang="ru-RU" sz="24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lvl="0">
              <a:spcBef>
                <a:spcPct val="0"/>
              </a:spcBef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По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результатам рассмотрения  факты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</a:rPr>
              <a:t>, изложенные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заявителями:</a:t>
            </a:r>
          </a:p>
          <a:p>
            <a:pPr lvl="0">
              <a:spcBef>
                <a:spcPct val="0"/>
              </a:spcBef>
            </a:pPr>
            <a:endParaRPr lang="ru-RU" altLang="ru-RU" sz="24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lvl="0" algn="just">
              <a:spcBef>
                <a:spcPct val="0"/>
              </a:spcBef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  -   не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подтвердились в 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</a:rPr>
              <a:t>10 случаях (28,6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%); </a:t>
            </a:r>
            <a:endParaRPr lang="ru-RU" altLang="ru-RU" sz="24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lvl="0" algn="just">
              <a:spcBef>
                <a:spcPct val="0"/>
              </a:spcBef>
            </a:pPr>
            <a:endParaRPr lang="ru-RU" altLang="ru-RU" sz="24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lvl="0" algn="l">
              <a:spcBef>
                <a:spcPct val="0"/>
              </a:spcBef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 -   подтвердились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полностью – в 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</a:rPr>
              <a:t>13 случаях (37,1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%);    </a:t>
            </a:r>
            <a:endParaRPr lang="ru-RU" altLang="ru-RU" sz="24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lvl="0" algn="l">
              <a:spcBef>
                <a:spcPct val="0"/>
              </a:spcBef>
            </a:pPr>
            <a:endParaRPr lang="ru-RU" altLang="ru-RU" sz="24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lvl="0" algn="l">
              <a:spcBef>
                <a:spcPct val="0"/>
              </a:spcBef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  -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  подтвердились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частично – в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12 случаях (34,3 %).</a:t>
            </a:r>
            <a:endParaRPr lang="ru-RU" altLang="ru-RU" sz="2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spcBef>
                <a:spcPct val="0"/>
              </a:spcBef>
            </a:pPr>
            <a:endParaRPr lang="ru-RU" altLang="ru-RU" sz="22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spcBef>
                <a:spcPct val="0"/>
              </a:spcBef>
            </a:pPr>
            <a:endParaRPr lang="ru-RU" altLang="ru-RU" sz="22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01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7925" y="153988"/>
            <a:ext cx="6911975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  <a:t>Федеральная служба по надзору в сфере здравоохранения</a:t>
            </a:r>
            <a:br>
              <a:rPr lang="ru-RU" altLang="ru-RU" sz="20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Территориальный орган Росздравнадзора </a:t>
            </a:r>
            <a:b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</a:br>
            <a:r>
              <a:rPr lang="ru-RU" altLang="ru-RU" sz="1800" b="1" dirty="0" smtClean="0">
                <a:solidFill>
                  <a:srgbClr val="00297A"/>
                </a:solidFill>
                <a:latin typeface="Times New Roman" pitchFamily="18" charset="0"/>
              </a:rPr>
              <a:t>по Самарской области</a:t>
            </a:r>
          </a:p>
        </p:txBody>
      </p:sp>
      <p:pic>
        <p:nvPicPr>
          <p:cNvPr id="7" name="Рисунок 5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2875"/>
            <a:ext cx="10953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53988"/>
            <a:ext cx="1025525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1520" y="1270000"/>
            <a:ext cx="8781749" cy="539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628800"/>
            <a:ext cx="820891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выписке назначенного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препарата:</a:t>
            </a:r>
          </a:p>
          <a:p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 ГБУЗ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«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Кинель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-Черкасская ЦРБ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 ГБУЗ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«Тольяттинская городская клиническая поликлиника №3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 ГБУЗ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«Волжская центральная районная больница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обеспечении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препаратами,    рекомендованными    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специалистами отделений специализированных медицинских учреждений (в том числе Федеральных центров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СО "Ставропольская центральная районная больница" 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4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7035</TotalTime>
  <Words>966</Words>
  <Application>Microsoft Office PowerPoint</Application>
  <PresentationFormat>Экран (4:3)</PresentationFormat>
  <Paragraphs>206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Коновалова Елена Анатольевна</dc:creator>
  <cp:lastModifiedBy>user</cp:lastModifiedBy>
  <cp:revision>845</cp:revision>
  <cp:lastPrinted>2018-04-23T10:56:33Z</cp:lastPrinted>
  <dcterms:created xsi:type="dcterms:W3CDTF">2013-07-29T05:28:05Z</dcterms:created>
  <dcterms:modified xsi:type="dcterms:W3CDTF">2018-04-23T11:33:46Z</dcterms:modified>
</cp:coreProperties>
</file>